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8" r:id="rId4"/>
    <p:sldId id="266" r:id="rId5"/>
    <p:sldId id="267" r:id="rId6"/>
    <p:sldId id="259" r:id="rId7"/>
    <p:sldId id="261" r:id="rId8"/>
    <p:sldId id="268" r:id="rId9"/>
    <p:sldId id="269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1111"/>
    <a:srgbClr val="006000"/>
    <a:srgbClr val="003300"/>
    <a:srgbClr val="8000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B7777A2-5E5F-48E5-97BE-7686E427DED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D3E533F3-57AE-41BF-BDE9-C3D55AA407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8458200" cy="2819177"/>
          </a:xfrm>
        </p:spPr>
        <p:txBody>
          <a:bodyPr>
            <a:normAutofit/>
          </a:bodyPr>
          <a:lstStyle/>
          <a:p>
            <a:pPr algn="ctr"/>
            <a:r>
              <a:rPr lang="th-TH" dirty="0">
                <a:cs typeface="+mn-cs"/>
              </a:rPr>
              <a:t>การแยกประเภทเอกสารประกอบการสอน</a:t>
            </a:r>
            <a:r>
              <a:rPr lang="th-TH" dirty="0" smtClean="0">
                <a:cs typeface="+mn-cs"/>
              </a:rPr>
              <a:t>กับ</a:t>
            </a:r>
            <a:r>
              <a:rPr lang="en-US" dirty="0" smtClean="0">
                <a:cs typeface="+mn-cs"/>
              </a:rPr>
              <a:t/>
            </a:r>
            <a:br>
              <a:rPr lang="en-US" dirty="0" smtClean="0">
                <a:cs typeface="+mn-cs"/>
              </a:rPr>
            </a:br>
            <a:r>
              <a:rPr lang="th-TH" dirty="0" smtClean="0">
                <a:cs typeface="+mn-cs"/>
              </a:rPr>
              <a:t>ข้อสอบ</a:t>
            </a:r>
            <a:r>
              <a:rPr lang="th-TH" dirty="0">
                <a:cs typeface="+mn-cs"/>
              </a:rPr>
              <a:t>โดยใช้</a:t>
            </a:r>
            <a:r>
              <a:rPr lang="en-US" dirty="0">
                <a:cs typeface="+mn-cs"/>
              </a:rPr>
              <a:t> </a:t>
            </a:r>
            <a:r>
              <a:rPr lang="en-US" sz="4800" dirty="0">
                <a:latin typeface="Angsana New" pitchFamily="18" charset="-34"/>
                <a:cs typeface="Angsana New" pitchFamily="18" charset="-34"/>
              </a:rPr>
              <a:t>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>
                <a:latin typeface="Calibri" pitchFamily="34" charset="0"/>
                <a:cs typeface="Calibri" pitchFamily="34" charset="0"/>
              </a:rPr>
              <a:t>ศศกรณ์ รัตนวงศ์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58070502505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โครงสร้างของ</a:t>
            </a:r>
            <a:r>
              <a:rPr lang="th-TH" b="1" dirty="0" smtClean="0"/>
              <a:t>โมเดล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037337" cy="3185492"/>
          </a:xfrm>
        </p:spPr>
      </p:pic>
      <p:sp>
        <p:nvSpPr>
          <p:cNvPr id="5" name="TextBox 4"/>
          <p:cNvSpPr txBox="1"/>
          <p:nvPr/>
        </p:nvSpPr>
        <p:spPr>
          <a:xfrm>
            <a:off x="6372200" y="486916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Calibri" pitchFamily="34" charset="0"/>
              </a:rPr>
              <a:t>Neural network</a:t>
            </a:r>
            <a:endParaRPr lang="en-US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3361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Convolutional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eural Network(CNN)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" t="16537" r="66714" b="10336"/>
          <a:stretch/>
        </p:blipFill>
        <p:spPr bwMode="auto">
          <a:xfrm>
            <a:off x="539552" y="980728"/>
            <a:ext cx="3964209" cy="4896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4008" y="1196752"/>
            <a:ext cx="41044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 New" pitchFamily="34" charset="-34"/>
                <a:cs typeface="Cordia New" pitchFamily="34" charset="-34"/>
              </a:rPr>
              <a:t>Convolution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ทั้งหมด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4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ครั้ง</a:t>
            </a:r>
            <a:endParaRPr lang="en-US" sz="2400" dirty="0">
              <a:cs typeface="+mj-c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Cordia New" pitchFamily="34" charset="-34"/>
              </a:rPr>
              <a:t>Filter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ขนาด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5x5</a:t>
            </a:r>
            <a:r>
              <a:rPr lang="en-US" sz="2400" dirty="0">
                <a:cs typeface="+mj-cs"/>
              </a:rPr>
              <a:t>      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32 filter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+mj-cs"/>
              </a:rPr>
              <a:t>Filter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ขนาด </a:t>
            </a:r>
            <a:r>
              <a:rPr lang="en-US" sz="2400" dirty="0">
                <a:latin typeface="Cordia New" pitchFamily="34" charset="-34"/>
                <a:cs typeface="+mj-cs"/>
              </a:rPr>
              <a:t>3x3</a:t>
            </a:r>
            <a:r>
              <a:rPr lang="en-US" sz="2400" dirty="0">
                <a:cs typeface="+mj-cs"/>
              </a:rPr>
              <a:t>      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32 filter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+mj-cs"/>
              </a:rPr>
              <a:t>Filter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ขนาด </a:t>
            </a:r>
            <a:r>
              <a:rPr lang="en-US" sz="2400" dirty="0">
                <a:latin typeface="Cordia New" pitchFamily="34" charset="-34"/>
                <a:cs typeface="+mj-cs"/>
              </a:rPr>
              <a:t>3x3</a:t>
            </a:r>
            <a:r>
              <a:rPr lang="en-US" sz="2400" dirty="0">
                <a:cs typeface="+mj-cs"/>
              </a:rPr>
              <a:t>      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64 filter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+mj-cs"/>
              </a:rPr>
              <a:t>Filter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ขนาด </a:t>
            </a:r>
            <a:r>
              <a:rPr lang="en-US" sz="2400" dirty="0">
                <a:latin typeface="Cordia New" pitchFamily="34" charset="-34"/>
                <a:cs typeface="+mj-cs"/>
              </a:rPr>
              <a:t>3x3 </a:t>
            </a:r>
            <a:r>
              <a:rPr lang="en-US" sz="2400" dirty="0">
                <a:cs typeface="+mj-cs"/>
              </a:rPr>
              <a:t>     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64 filter</a:t>
            </a:r>
          </a:p>
          <a:p>
            <a:endParaRPr lang="th-TH" sz="2400" dirty="0">
              <a:cs typeface="+mj-cs"/>
            </a:endParaRPr>
          </a:p>
          <a:p>
            <a:r>
              <a:rPr lang="en-US" sz="2400" dirty="0">
                <a:latin typeface="Cordia New" pitchFamily="34" charset="-34"/>
                <a:cs typeface="Cordia New" pitchFamily="34" charset="-34"/>
              </a:rPr>
              <a:t>Flatten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ภาพ แล้วนำเข้า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Neural Network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Cordia New" pitchFamily="34" charset="-34"/>
              </a:rPr>
              <a:t>Fully Connected 190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Cordia New" pitchFamily="34" charset="-34"/>
              </a:rPr>
              <a:t>Fully Connected 64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400" dirty="0">
                <a:latin typeface="Cordia New" pitchFamily="34" charset="-34"/>
                <a:cs typeface="Cordia New" pitchFamily="34" charset="-34"/>
              </a:rPr>
              <a:t>Fully Connected 2</a:t>
            </a:r>
          </a:p>
          <a:p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36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692696"/>
            <a:ext cx="8229600" cy="1066800"/>
          </a:xfrm>
        </p:spPr>
        <p:txBody>
          <a:bodyPr>
            <a:normAutofit/>
          </a:bodyPr>
          <a:lstStyle/>
          <a:p>
            <a:r>
              <a:rPr lang="th-TH" b="1" dirty="0"/>
              <a:t>ผลการ</a:t>
            </a:r>
            <a:r>
              <a:rPr lang="th-TH" b="1" dirty="0" smtClean="0"/>
              <a:t>ทดสอบ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685" t="45477" r="1654" b="11112"/>
          <a:stretch/>
        </p:blipFill>
        <p:spPr bwMode="auto">
          <a:xfrm>
            <a:off x="529208" y="1628800"/>
            <a:ext cx="8229600" cy="30590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5045455"/>
            <a:ext cx="66967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rdia New" pitchFamily="34" charset="-34"/>
                <a:cs typeface="Cordia New" pitchFamily="34" charset="-34"/>
              </a:rPr>
              <a:t>Train dataset</a:t>
            </a:r>
            <a:r>
              <a:rPr lang="th-TH" sz="2000" dirty="0" smtClean="0">
                <a:latin typeface="Cordia New" pitchFamily="34" charset="-34"/>
                <a:cs typeface="Cordia New" pitchFamily="34" charset="-34"/>
              </a:rPr>
              <a:t>	</a:t>
            </a:r>
            <a:r>
              <a:rPr lang="en-US" sz="2000" dirty="0" smtClean="0">
                <a:latin typeface="Cordia New" pitchFamily="34" charset="-34"/>
                <a:cs typeface="Cordia New" pitchFamily="34" charset="-34"/>
              </a:rPr>
              <a:t>accuracy </a:t>
            </a:r>
            <a:r>
              <a:rPr lang="en-US" sz="2000" dirty="0">
                <a:latin typeface="Cordia New" pitchFamily="34" charset="-34"/>
                <a:cs typeface="Cordia New" pitchFamily="34" charset="-34"/>
              </a:rPr>
              <a:t>= 0.9531 </a:t>
            </a:r>
            <a:r>
              <a:rPr lang="th-TH" sz="2000" dirty="0" smtClean="0">
                <a:cs typeface="+mj-cs"/>
              </a:rPr>
              <a:t>	เปอร์</a:t>
            </a:r>
            <a:r>
              <a:rPr lang="th-TH" sz="2000" dirty="0">
                <a:cs typeface="+mj-cs"/>
              </a:rPr>
              <a:t>เซ็นความถูกต้องอยู่ที่ </a:t>
            </a:r>
            <a:r>
              <a:rPr lang="th-TH" sz="2000" dirty="0" smtClean="0">
                <a:cs typeface="+mj-cs"/>
              </a:rPr>
              <a:t>  </a:t>
            </a:r>
            <a:r>
              <a:rPr lang="en-US" sz="2000" dirty="0" smtClean="0">
                <a:latin typeface="Cordia New" pitchFamily="34" charset="-34"/>
                <a:cs typeface="Cordia New" pitchFamily="34" charset="-34"/>
              </a:rPr>
              <a:t>95.31%</a:t>
            </a:r>
            <a:endParaRPr lang="en-US" sz="2000" dirty="0">
              <a:latin typeface="Cordia New" pitchFamily="34" charset="-34"/>
              <a:cs typeface="Cordia New" pitchFamily="34" charset="-34"/>
            </a:endParaRPr>
          </a:p>
          <a:p>
            <a:r>
              <a:rPr lang="en-US" sz="2000" b="1" dirty="0" smtClean="0">
                <a:latin typeface="Cordia New" pitchFamily="34" charset="-34"/>
                <a:cs typeface="Cordia New" pitchFamily="34" charset="-34"/>
              </a:rPr>
              <a:t>Test </a:t>
            </a:r>
            <a:r>
              <a:rPr lang="en-US" sz="2000" b="1" dirty="0">
                <a:latin typeface="Cordia New" pitchFamily="34" charset="-34"/>
                <a:cs typeface="Cordia New" pitchFamily="34" charset="-34"/>
              </a:rPr>
              <a:t>dataset </a:t>
            </a:r>
            <a:r>
              <a:rPr lang="th-TH" sz="2000" dirty="0">
                <a:cs typeface="+mj-cs"/>
              </a:rPr>
              <a:t>	</a:t>
            </a:r>
            <a:r>
              <a:rPr lang="en-US" sz="2000" dirty="0" err="1" smtClean="0">
                <a:latin typeface="Cordia New" pitchFamily="34" charset="-34"/>
                <a:cs typeface="Cordia New" pitchFamily="34" charset="-34"/>
              </a:rPr>
              <a:t>val_acc</a:t>
            </a:r>
            <a:r>
              <a:rPr lang="en-US" sz="20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sz="2000" dirty="0">
                <a:latin typeface="Cordia New" pitchFamily="34" charset="-34"/>
                <a:cs typeface="Cordia New" pitchFamily="34" charset="-34"/>
              </a:rPr>
              <a:t>= 0.9667 </a:t>
            </a:r>
            <a:r>
              <a:rPr lang="th-TH" sz="2000" dirty="0">
                <a:cs typeface="+mj-cs"/>
              </a:rPr>
              <a:t>	</a:t>
            </a:r>
            <a:r>
              <a:rPr lang="th-TH" sz="2000" dirty="0" smtClean="0">
                <a:cs typeface="+mj-cs"/>
              </a:rPr>
              <a:t>เปอร์เซ็น</a:t>
            </a:r>
            <a:r>
              <a:rPr lang="th-TH" sz="2000" dirty="0">
                <a:cs typeface="+mj-cs"/>
              </a:rPr>
              <a:t>ความถูกต้องอยู่ที่ </a:t>
            </a:r>
            <a:r>
              <a:rPr lang="th-TH" sz="2000" dirty="0" smtClean="0">
                <a:cs typeface="+mj-cs"/>
              </a:rPr>
              <a:t>  </a:t>
            </a:r>
            <a:r>
              <a:rPr lang="en-US" sz="2000" dirty="0" smtClean="0">
                <a:latin typeface="Cordia New" pitchFamily="34" charset="-34"/>
                <a:cs typeface="Cordia New" pitchFamily="34" charset="-34"/>
              </a:rPr>
              <a:t>96.67</a:t>
            </a:r>
            <a:r>
              <a:rPr lang="en-US" sz="2000" dirty="0">
                <a:latin typeface="Cordia New" pitchFamily="34" charset="-34"/>
                <a:cs typeface="Cordia New" pitchFamily="34" charset="-34"/>
              </a:rPr>
              <a:t>%</a:t>
            </a:r>
            <a:r>
              <a:rPr lang="en-US" sz="2000" dirty="0">
                <a:cs typeface="+mj-cs"/>
              </a:rPr>
              <a:t>  </a:t>
            </a:r>
          </a:p>
          <a:p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14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>
            <a:normAutofit/>
          </a:bodyPr>
          <a:lstStyle/>
          <a:p>
            <a:r>
              <a:rPr lang="th-TH" u="sng" dirty="0"/>
              <a:t>ภาพตัวอย่างการ</a:t>
            </a:r>
            <a:r>
              <a:rPr lang="th-TH" u="sng" dirty="0" smtClean="0"/>
              <a:t>ทดสอบ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975" t="47392" r="47748" b="15761"/>
          <a:stretch/>
        </p:blipFill>
        <p:spPr bwMode="auto">
          <a:xfrm>
            <a:off x="744586" y="1802433"/>
            <a:ext cx="2232248" cy="2398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34076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sz="2400" dirty="0">
                <a:cs typeface="+mj-cs"/>
              </a:rPr>
              <a:t>หน้าปกข้อสอบ ให้ผลลัพท์เป็น </a:t>
            </a:r>
            <a:r>
              <a:rPr lang="en-US" sz="2400" dirty="0" smtClean="0">
                <a:latin typeface="Cordia New" pitchFamily="34" charset="-34"/>
                <a:cs typeface="Cordia New" pitchFamily="34" charset="-34"/>
              </a:rPr>
              <a:t>exam</a:t>
            </a:r>
            <a:endParaRPr lang="en-US" sz="2400" dirty="0"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32685" t="47545" r="47414" b="15504"/>
          <a:stretch/>
        </p:blipFill>
        <p:spPr bwMode="auto">
          <a:xfrm>
            <a:off x="3131840" y="1802433"/>
            <a:ext cx="2294255" cy="2394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32685" t="52662" r="47927" b="11836"/>
          <a:stretch/>
        </p:blipFill>
        <p:spPr bwMode="auto">
          <a:xfrm>
            <a:off x="5551513" y="1803505"/>
            <a:ext cx="2325498" cy="239351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/>
          <a:srcRect l="32830" t="49780" r="47838" b="14180"/>
          <a:stretch/>
        </p:blipFill>
        <p:spPr bwMode="auto">
          <a:xfrm>
            <a:off x="727108" y="4197018"/>
            <a:ext cx="2294255" cy="2404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52580" r="47743" b="11319"/>
          <a:stretch/>
        </p:blipFill>
        <p:spPr bwMode="auto">
          <a:xfrm>
            <a:off x="3105804" y="4223956"/>
            <a:ext cx="2346325" cy="2413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7"/>
          <a:srcRect l="32975" t="46512" r="47414" b="16537"/>
          <a:stretch/>
        </p:blipFill>
        <p:spPr bwMode="auto">
          <a:xfrm>
            <a:off x="5601742" y="4220830"/>
            <a:ext cx="2225040" cy="2357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88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855095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sz="2400" dirty="0">
                <a:cs typeface="+mj-cs"/>
              </a:rPr>
              <a:t>หน้าแรกของเอกสารประกอบการเรียนการสอน ให้ผลการทดสอบเป็น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lecture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32685" t="49095" r="47994" b="13695"/>
          <a:stretch/>
        </p:blipFill>
        <p:spPr bwMode="auto">
          <a:xfrm>
            <a:off x="971600" y="1389267"/>
            <a:ext cx="2200397" cy="2382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32830" t="45995" r="47704" b="16796"/>
          <a:stretch/>
        </p:blipFill>
        <p:spPr bwMode="auto">
          <a:xfrm>
            <a:off x="3347864" y="1412776"/>
            <a:ext cx="2173605" cy="2335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32539" t="49871" r="47269" b="12919"/>
          <a:stretch/>
        </p:blipFill>
        <p:spPr bwMode="auto">
          <a:xfrm>
            <a:off x="5695243" y="1412776"/>
            <a:ext cx="2286000" cy="2367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/>
          <a:srcRect l="32395" t="50904" r="47559" b="11887"/>
          <a:stretch/>
        </p:blipFill>
        <p:spPr bwMode="auto">
          <a:xfrm>
            <a:off x="971600" y="3805289"/>
            <a:ext cx="2242820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/>
          <a:srcRect l="37914" t="48062" r="42765" b="15763"/>
          <a:stretch/>
        </p:blipFill>
        <p:spPr bwMode="auto">
          <a:xfrm>
            <a:off x="3347864" y="3838944"/>
            <a:ext cx="2190750" cy="2306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7"/>
          <a:srcRect l="38060" t="52973" r="42765" b="10593"/>
          <a:stretch/>
        </p:blipFill>
        <p:spPr bwMode="auto">
          <a:xfrm>
            <a:off x="5695243" y="3838944"/>
            <a:ext cx="2188210" cy="2337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48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>
            <a:normAutofit/>
          </a:bodyPr>
          <a:lstStyle/>
          <a:p>
            <a:r>
              <a:rPr lang="th-TH" u="sng" dirty="0"/>
              <a:t>ตัวอย่างผลการทดสอบที่</a:t>
            </a:r>
            <a:r>
              <a:rPr lang="th-TH" u="sng" dirty="0" smtClean="0"/>
              <a:t>ผิดพลาด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7769" t="49613" r="42329" b="13815"/>
          <a:stretch/>
        </p:blipFill>
        <p:spPr bwMode="auto">
          <a:xfrm>
            <a:off x="755576" y="1556792"/>
            <a:ext cx="3624285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8059" t="50387" r="42475" b="12662"/>
          <a:stretch/>
        </p:blipFill>
        <p:spPr bwMode="auto">
          <a:xfrm>
            <a:off x="4644008" y="1556792"/>
            <a:ext cx="3508705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84" y="5589240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หน้าแรกของเอกสารประกอบการเรียนการสอน แต่ผลการทดสอบ ให้ผลลัพท์ว่าเป็นหน้าปกข้อสอบ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589240"/>
            <a:ext cx="35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ส่วนหนึ่งของเอกสารประกอบการเรียนการสอน แต่ผลการทดสอบ ให้ผลลัพท์ว่าเป็นหน้าปกข้อสอบ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066800"/>
          </a:xfrm>
        </p:spPr>
        <p:txBody>
          <a:bodyPr/>
          <a:lstStyle/>
          <a:p>
            <a:r>
              <a:rPr lang="th-TH" dirty="0" smtClean="0"/>
              <a:t>ปัญหาของโครงงาน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1" t="46827" r="41873" b="17188"/>
          <a:stretch/>
        </p:blipFill>
        <p:spPr bwMode="auto">
          <a:xfrm>
            <a:off x="755576" y="1416335"/>
            <a:ext cx="2320846" cy="240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0" t="50000" r="41947" b="14583"/>
          <a:stretch/>
        </p:blipFill>
        <p:spPr bwMode="auto">
          <a:xfrm>
            <a:off x="3172842" y="1414233"/>
            <a:ext cx="2407270" cy="24047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0" t="52345" r="41977" b="12760"/>
          <a:stretch/>
        </p:blipFill>
        <p:spPr bwMode="auto">
          <a:xfrm>
            <a:off x="5580112" y="1412776"/>
            <a:ext cx="2458206" cy="2406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0" t="47135" r="42240" b="17448"/>
          <a:stretch/>
        </p:blipFill>
        <p:spPr bwMode="auto">
          <a:xfrm>
            <a:off x="646536" y="3894353"/>
            <a:ext cx="2422082" cy="24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 t="50000" r="42020" b="14990"/>
          <a:stretch/>
        </p:blipFill>
        <p:spPr bwMode="auto">
          <a:xfrm>
            <a:off x="3172842" y="3894354"/>
            <a:ext cx="2407270" cy="245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180438"/>
            <a:ext cx="191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dia New" pitchFamily="34" charset="-34"/>
                <a:cs typeface="Cordia New" pitchFamily="34" charset="-34"/>
              </a:rPr>
              <a:t>Accuracy  25%</a:t>
            </a:r>
          </a:p>
          <a:p>
            <a:r>
              <a:rPr lang="th-TH" dirty="0" smtClean="0">
                <a:latin typeface="Cordia New" pitchFamily="34" charset="-34"/>
                <a:cs typeface="Cordia New" pitchFamily="34" charset="-34"/>
              </a:rPr>
              <a:t>ถูกต้อง </a:t>
            </a:r>
            <a:r>
              <a:rPr lang="en-US" dirty="0" smtClean="0">
                <a:latin typeface="Cordia New" pitchFamily="34" charset="-34"/>
                <a:cs typeface="Cordia New" pitchFamily="34" charset="-34"/>
              </a:rPr>
              <a:t>10/40 </a:t>
            </a:r>
            <a:r>
              <a:rPr lang="th-TH" dirty="0" smtClean="0">
                <a:latin typeface="Cordia New" pitchFamily="34" charset="-34"/>
                <a:cs typeface="Cordia New" pitchFamily="34" charset="-34"/>
              </a:rPr>
              <a:t>ภาพ</a:t>
            </a:r>
            <a:endParaRPr lang="en-US" dirty="0"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07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ปัญหาของ</a:t>
            </a:r>
            <a:r>
              <a:rPr lang="th-TH" b="1" dirty="0" smtClean="0"/>
              <a:t>โครงงาน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dirty="0" smtClean="0">
                <a:latin typeface="Cordia New" pitchFamily="34" charset="-34"/>
                <a:cs typeface="Cordia New" pitchFamily="34" charset="-34"/>
              </a:rPr>
              <a:t>การลดขนาดภาพลงทำให้ภาพเสีย </a:t>
            </a:r>
            <a:r>
              <a:rPr lang="en-US" dirty="0" smtClean="0">
                <a:latin typeface="Cordia New" pitchFamily="34" charset="-34"/>
                <a:cs typeface="Cordia New" pitchFamily="34" charset="-34"/>
              </a:rPr>
              <a:t>detail </a:t>
            </a:r>
            <a:r>
              <a:rPr lang="th-TH" dirty="0" smtClean="0">
                <a:latin typeface="Cordia New" pitchFamily="34" charset="-34"/>
                <a:cs typeface="Cordia New" pitchFamily="34" charset="-34"/>
              </a:rPr>
              <a:t>ไป </a:t>
            </a:r>
            <a:r>
              <a:rPr lang="en-US" dirty="0" smtClean="0">
                <a:latin typeface="Cordia New" pitchFamily="34" charset="-34"/>
                <a:cs typeface="Cordia New" pitchFamily="34" charset="-34"/>
              </a:rPr>
              <a:t>model </a:t>
            </a:r>
            <a:r>
              <a:rPr lang="th-TH" dirty="0" smtClean="0">
                <a:latin typeface="Cordia New" pitchFamily="34" charset="-34"/>
                <a:cs typeface="Cordia New" pitchFamily="34" charset="-34"/>
              </a:rPr>
              <a:t>จึงไม่สามารถแยกแยะได้อย่าถูกต้องได้</a:t>
            </a:r>
          </a:p>
          <a:p>
            <a:pPr lvl="0"/>
            <a:r>
              <a:rPr lang="th-TH" dirty="0" smtClean="0">
                <a:latin typeface="Cordia New" pitchFamily="34" charset="-34"/>
                <a:cs typeface="Cordia New" pitchFamily="34" charset="-34"/>
              </a:rPr>
              <a:t>ภาพเอกสารประกอบการเรียนการสอนที่เป็นแนวตั้งแล้วเป็นขาวดำ มักถูกแยกผิดเป็นหน้าปกข้อสอบ</a:t>
            </a:r>
            <a:endParaRPr lang="en-US" dirty="0"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022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5" t="10516" r="32932" b="6250"/>
          <a:stretch/>
        </p:blipFill>
        <p:spPr bwMode="auto">
          <a:xfrm>
            <a:off x="1115616" y="1556792"/>
            <a:ext cx="2815318" cy="4000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2236222"/>
            <a:ext cx="1440160" cy="369332"/>
          </a:xfrm>
          <a:prstGeom prst="rect">
            <a:avLst/>
          </a:prstGeom>
          <a:solidFill>
            <a:srgbClr val="FF111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Exam Paper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4211796"/>
            <a:ext cx="1008112" cy="369332"/>
          </a:xfrm>
          <a:prstGeom prst="rect">
            <a:avLst/>
          </a:prstGeom>
          <a:solidFill>
            <a:srgbClr val="006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Lecture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930934" y="2420888"/>
            <a:ext cx="222524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30934" y="3429000"/>
            <a:ext cx="2441266" cy="9674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5523" y="1728390"/>
            <a:ext cx="792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lgerian" pitchFamily="82" charset="0"/>
              </a:rPr>
              <a:t>?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ขอบเขตของโครงงาน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cs typeface="+mj-cs"/>
              </a:rPr>
              <a:t>สามารถแยกประเภทเอกสารได้สองประเภท </a:t>
            </a:r>
            <a:endParaRPr lang="th-TH" dirty="0" smtClean="0">
              <a:cs typeface="+mj-cs"/>
            </a:endParaRPr>
          </a:p>
          <a:p>
            <a:pPr lvl="1"/>
            <a:r>
              <a:rPr lang="th-TH" dirty="0" smtClean="0">
                <a:cs typeface="+mj-cs"/>
              </a:rPr>
              <a:t>กระดาษ</a:t>
            </a:r>
            <a:r>
              <a:rPr lang="th-TH" dirty="0">
                <a:cs typeface="+mj-cs"/>
              </a:rPr>
              <a:t>ข้อสอบ ที่มีหน้าปกเป็นแบบฟอร์มที่มหาวิทยาลัยกำหนด</a:t>
            </a:r>
            <a:endParaRPr lang="en-US" dirty="0">
              <a:cs typeface="+mj-cs"/>
            </a:endParaRPr>
          </a:p>
          <a:p>
            <a:pPr lvl="1"/>
            <a:r>
              <a:rPr lang="th-TH" dirty="0">
                <a:cs typeface="+mj-cs"/>
              </a:rPr>
              <a:t>เอกสารประกอบการสอน </a:t>
            </a:r>
            <a:endParaRPr lang="en-US" dirty="0">
              <a:cs typeface="+mj-cs"/>
            </a:endParaRPr>
          </a:p>
          <a:p>
            <a:r>
              <a:rPr lang="th-TH" dirty="0">
                <a:cs typeface="+mj-cs"/>
              </a:rPr>
              <a:t>สกุลไฟล์ต้องเป็น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PDF</a:t>
            </a:r>
            <a:r>
              <a:rPr lang="en-US" sz="3200" dirty="0">
                <a:cs typeface="+mj-cs"/>
              </a:rPr>
              <a:t> </a:t>
            </a:r>
            <a:r>
              <a:rPr lang="th-TH" dirty="0">
                <a:cs typeface="+mj-cs"/>
              </a:rPr>
              <a:t>เท่านั้น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1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1" dirty="0" smtClean="0"/>
              <a:t>ตัวอย่าง</a:t>
            </a:r>
            <a:r>
              <a:rPr lang="th-TH" b="1" dirty="0"/>
              <a:t>หน้าปกข้อสอบตามแบบฟอร์มของมหาวิทยาลัย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5" t="10516" r="32932" b="6250"/>
          <a:stretch/>
        </p:blipFill>
        <p:spPr bwMode="auto">
          <a:xfrm>
            <a:off x="1691680" y="2210908"/>
            <a:ext cx="2352020" cy="3342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pic>
        <p:nvPicPr>
          <p:cNvPr id="5" name="Picture 4" descr="C:\Users\Admin\AppData\Local\Microsoft\Windows\INetCache\Content.Word\im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71" y="2205141"/>
            <a:ext cx="2376264" cy="3347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0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ตัวอย่างเอกสารประกอบการสอน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798" t="17093" r="36228" b="10077"/>
          <a:stretch/>
        </p:blipFill>
        <p:spPr bwMode="auto">
          <a:xfrm>
            <a:off x="755576" y="2118355"/>
            <a:ext cx="2016224" cy="28803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/>
          <a:srcRect l="23388" t="16279" r="24752" b="12145"/>
          <a:stretch/>
        </p:blipFill>
        <p:spPr bwMode="auto">
          <a:xfrm>
            <a:off x="3275856" y="2204863"/>
            <a:ext cx="2232248" cy="1584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E:\Aum\งาน\DeepLearning2\Project\dataset\train\lecture\Fourier_trans_032.pdf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08" y="2204863"/>
            <a:ext cx="2191259" cy="30963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Aum\งาน\DeepLearning2\Project\dataset\train\lecture\L01_Ch01_Computer Abstractions and Technology.pdf_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1" y="4126739"/>
            <a:ext cx="2399037" cy="179927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ขั้นตอนการทำงาน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 New" pitchFamily="34" charset="-34"/>
                <a:cs typeface="+mj-cs"/>
              </a:rPr>
              <a:t>Labeling </a:t>
            </a:r>
            <a:r>
              <a:rPr lang="en-US" dirty="0">
                <a:latin typeface="Cordia New" pitchFamily="34" charset="-34"/>
                <a:cs typeface="+mj-cs"/>
              </a:rPr>
              <a:t>training </a:t>
            </a:r>
            <a:r>
              <a:rPr lang="en-US" dirty="0" smtClean="0">
                <a:latin typeface="Cordia New" pitchFamily="34" charset="-34"/>
                <a:cs typeface="+mj-cs"/>
              </a:rPr>
              <a:t>example</a:t>
            </a:r>
            <a:endParaRPr lang="th-TH" dirty="0" smtClean="0">
              <a:latin typeface="Cordia New" pitchFamily="34" charset="-34"/>
              <a:cs typeface="+mj-cs"/>
            </a:endParaRPr>
          </a:p>
          <a:p>
            <a:r>
              <a:rPr lang="th-TH" dirty="0" smtClean="0">
                <a:cs typeface="+mj-cs"/>
              </a:rPr>
              <a:t>สร้าง</a:t>
            </a:r>
            <a:r>
              <a:rPr lang="en-US" dirty="0" smtClean="0">
                <a:cs typeface="+mj-cs"/>
              </a:rPr>
              <a:t> </a:t>
            </a:r>
            <a:r>
              <a:rPr lang="en-US" dirty="0">
                <a:latin typeface="Cordia New" pitchFamily="34" charset="-34"/>
                <a:cs typeface="+mj-cs"/>
              </a:rPr>
              <a:t>machine learning model</a:t>
            </a:r>
            <a:r>
              <a:rPr lang="th-TH" dirty="0">
                <a:latin typeface="Cordia New" pitchFamily="34" charset="-34"/>
                <a:cs typeface="+mj-cs"/>
              </a:rPr>
              <a:t> </a:t>
            </a:r>
            <a:endParaRPr lang="th-TH" dirty="0" smtClean="0">
              <a:latin typeface="Cordia New" pitchFamily="34" charset="-34"/>
              <a:cs typeface="+mj-cs"/>
            </a:endParaRPr>
          </a:p>
          <a:p>
            <a:r>
              <a:rPr lang="en-US" dirty="0" smtClean="0">
                <a:latin typeface="Cordia New" pitchFamily="34" charset="-34"/>
                <a:cs typeface="+mj-cs"/>
              </a:rPr>
              <a:t>Train </a:t>
            </a:r>
            <a:r>
              <a:rPr lang="en-US" dirty="0">
                <a:latin typeface="Cordia New" pitchFamily="34" charset="-34"/>
                <a:cs typeface="+mj-cs"/>
              </a:rPr>
              <a:t>model </a:t>
            </a:r>
            <a:r>
              <a:rPr lang="th-TH" dirty="0">
                <a:cs typeface="+mj-cs"/>
              </a:rPr>
              <a:t>ด้วย</a:t>
            </a:r>
            <a:r>
              <a:rPr lang="en-US" dirty="0">
                <a:cs typeface="+mj-cs"/>
              </a:rPr>
              <a:t> </a:t>
            </a:r>
            <a:r>
              <a:rPr lang="en-US" dirty="0">
                <a:latin typeface="Cordia New" pitchFamily="34" charset="-34"/>
                <a:cs typeface="+mj-cs"/>
              </a:rPr>
              <a:t>training data set</a:t>
            </a:r>
          </a:p>
          <a:p>
            <a:r>
              <a:rPr lang="th-TH" dirty="0">
                <a:cs typeface="+mj-cs"/>
              </a:rPr>
              <a:t>ทดสอบ</a:t>
            </a:r>
            <a:r>
              <a:rPr lang="en-US" dirty="0">
                <a:cs typeface="+mj-cs"/>
              </a:rPr>
              <a:t> </a:t>
            </a:r>
            <a:r>
              <a:rPr lang="en-US" dirty="0">
                <a:latin typeface="Cordia New" pitchFamily="34" charset="-34"/>
                <a:cs typeface="+mj-cs"/>
              </a:rPr>
              <a:t>prediction</a:t>
            </a:r>
            <a:r>
              <a:rPr lang="en-US" dirty="0">
                <a:cs typeface="+mj-cs"/>
              </a:rPr>
              <a:t> </a:t>
            </a:r>
          </a:p>
          <a:p>
            <a:r>
              <a:rPr lang="th-TH" dirty="0">
                <a:cs typeface="+mj-cs"/>
              </a:rPr>
              <a:t>ปรับค่า</a:t>
            </a:r>
            <a:r>
              <a:rPr lang="en-US" dirty="0">
                <a:cs typeface="+mj-cs"/>
              </a:rPr>
              <a:t> </a:t>
            </a:r>
            <a:r>
              <a:rPr lang="en-US" dirty="0">
                <a:latin typeface="Cordia New" pitchFamily="34" charset="-34"/>
                <a:cs typeface="+mj-cs"/>
              </a:rPr>
              <a:t>parameters</a:t>
            </a:r>
            <a:r>
              <a:rPr lang="en-US" dirty="0">
                <a:cs typeface="+mj-cs"/>
              </a:rPr>
              <a:t> </a:t>
            </a:r>
            <a:r>
              <a:rPr lang="th-TH" dirty="0">
                <a:cs typeface="+mj-cs"/>
              </a:rPr>
              <a:t>ต่างๆในโมเดลเพื่อเพิ่มเปอเซ็นต์ความถูกต้องของการทดสอบ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96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ขั้นตอนการทำงานของโมเดล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2896"/>
            <a:ext cx="7643192" cy="3816424"/>
          </a:xfrm>
        </p:spPr>
        <p:txBody>
          <a:bodyPr>
            <a:normAutofit/>
          </a:bodyPr>
          <a:lstStyle/>
          <a:p>
            <a:pPr lvl="0"/>
            <a:r>
              <a:rPr lang="th-TH" sz="2400" dirty="0">
                <a:cs typeface="+mj-cs"/>
              </a:rPr>
              <a:t>รับไฟล์</a:t>
            </a:r>
            <a:r>
              <a:rPr lang="en-US" sz="2400" dirty="0">
                <a:cs typeface="+mj-cs"/>
              </a:rPr>
              <a:t>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PDF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เข้ามาแล้วแปลงหน้าแรกให้เป็นรูปภาพ</a:t>
            </a:r>
            <a:endParaRPr lang="en-US" sz="2400" dirty="0">
              <a:cs typeface="+mj-cs"/>
            </a:endParaRPr>
          </a:p>
          <a:p>
            <a:pPr lvl="0"/>
            <a:r>
              <a:rPr lang="th-TH" sz="2400" dirty="0">
                <a:cs typeface="+mj-cs"/>
              </a:rPr>
              <a:t>ย่อขนาดภาพให้เล็ก</a:t>
            </a:r>
            <a:r>
              <a:rPr lang="th-TH" sz="2400" dirty="0" smtClean="0">
                <a:cs typeface="+mj-cs"/>
              </a:rPr>
              <a:t>ลงเหลือ </a:t>
            </a:r>
            <a:r>
              <a:rPr lang="en-US" sz="2400" dirty="0" smtClean="0">
                <a:latin typeface="Cordia New" pitchFamily="34" charset="-34"/>
                <a:cs typeface="Cordia New" pitchFamily="34" charset="-34"/>
              </a:rPr>
              <a:t>150x150x3</a:t>
            </a:r>
            <a:endParaRPr lang="en-US" sz="2400" dirty="0">
              <a:cs typeface="+mj-cs"/>
            </a:endParaRPr>
          </a:p>
          <a:p>
            <a:pPr lvl="0"/>
            <a:r>
              <a:rPr lang="th-TH" sz="2400" dirty="0">
                <a:cs typeface="+mj-cs"/>
              </a:rPr>
              <a:t>นำภาพเข้าสู่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CNN[1]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ทำการใส่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filter[2]</a:t>
            </a:r>
            <a:r>
              <a:rPr lang="th-TH" sz="2400" dirty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2400" dirty="0">
                <a:cs typeface="+mj-cs"/>
              </a:rPr>
              <a:t>แล้ว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convolve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เพื่อหา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feature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ต่างๆจากภาพ</a:t>
            </a:r>
            <a:endParaRPr lang="en-US" sz="2400" dirty="0">
              <a:cs typeface="+mj-cs"/>
            </a:endParaRPr>
          </a:p>
          <a:p>
            <a:pPr lvl="0"/>
            <a:r>
              <a:rPr lang="en-US" sz="2400" dirty="0">
                <a:latin typeface="Cordia New" pitchFamily="34" charset="-34"/>
                <a:cs typeface="Cordia New" pitchFamily="34" charset="-34"/>
              </a:rPr>
              <a:t>Pooling[3]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เพื่อดึงค่าจาก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bit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ที่แข็งแรงของภาพออกมา</a:t>
            </a:r>
            <a:endParaRPr lang="en-US" sz="2400" dirty="0">
              <a:cs typeface="+mj-cs"/>
            </a:endParaRPr>
          </a:p>
          <a:p>
            <a:pPr lvl="0"/>
            <a:r>
              <a:rPr lang="en-US" sz="2400" dirty="0">
                <a:latin typeface="Cordia New" pitchFamily="34" charset="-34"/>
                <a:cs typeface="Cordia New" pitchFamily="34" charset="-34"/>
              </a:rPr>
              <a:t>Flatten bit </a:t>
            </a:r>
            <a:r>
              <a:rPr lang="th-TH" sz="2400" dirty="0">
                <a:cs typeface="+mj-cs"/>
              </a:rPr>
              <a:t>แล้วป้อนเข้า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Neural Network</a:t>
            </a:r>
          </a:p>
          <a:p>
            <a:pPr lvl="0"/>
            <a:r>
              <a:rPr lang="en-US" sz="2400" dirty="0">
                <a:latin typeface="Cordia New" pitchFamily="34" charset="-34"/>
                <a:cs typeface="Cordia New" pitchFamily="34" charset="-34"/>
              </a:rPr>
              <a:t>Neural Network</a:t>
            </a:r>
            <a:r>
              <a:rPr lang="th-TH" sz="2400" dirty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2400" dirty="0">
                <a:cs typeface="+mj-cs"/>
              </a:rPr>
              <a:t>ให้ผลเป็นชื่อ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class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ออกมาว่าเป็นเอกสารประเภทใด</a:t>
            </a:r>
            <a:endParaRPr lang="en-US" sz="2400" dirty="0">
              <a:cs typeface="+mj-cs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การแปลงไฟล์</a:t>
            </a:r>
            <a:r>
              <a:rPr lang="en-US" dirty="0"/>
              <a:t> </a:t>
            </a:r>
            <a:r>
              <a:rPr lang="en-US" dirty="0">
                <a:latin typeface="Cordia New" pitchFamily="34" charset="-34"/>
                <a:cs typeface="Cordia New" pitchFamily="34" charset="-34"/>
              </a:rPr>
              <a:t>PDF</a:t>
            </a:r>
            <a:r>
              <a:rPr lang="th-TH" dirty="0"/>
              <a:t> หน้าแรกให้เป็น</a:t>
            </a:r>
            <a:r>
              <a:rPr lang="th-TH" dirty="0" smtClean="0"/>
              <a:t>รูปภาพ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t="29457" r="45525" b="28941"/>
          <a:stretch/>
        </p:blipFill>
        <p:spPr bwMode="auto">
          <a:xfrm>
            <a:off x="1043608" y="2276872"/>
            <a:ext cx="7087824" cy="3043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6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:\Aum\งาน\DeepLearning2\Project\dataset\train\lecture\ENE_240_Class01.pdf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2492896"/>
            <a:ext cx="2275141" cy="32148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Aum\งาน\DeepLearning2\Project\dataset\train\lecture\ENE_240_Class01.pdf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32856"/>
            <a:ext cx="2259707" cy="31930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Aum\งาน\DeepLearning2\Project\dataset\train\lecture\ENE_240_Class01.pdf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44824"/>
            <a:ext cx="2259707" cy="31930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12663" r="73166" b="70563"/>
          <a:stretch/>
        </p:blipFill>
        <p:spPr bwMode="auto">
          <a:xfrm>
            <a:off x="1331640" y="2827823"/>
            <a:ext cx="1007226" cy="122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Content Placeholder 3"/>
          <p:cNvPicPr>
            <a:picLocks/>
          </p:cNvPicPr>
          <p:nvPr/>
        </p:nvPicPr>
        <p:blipFill rotWithShape="1">
          <a:blip r:embed="rId6"/>
          <a:srcRect t="39320" r="60324" b="50816"/>
          <a:stretch/>
        </p:blipFill>
        <p:spPr bwMode="auto">
          <a:xfrm>
            <a:off x="436014" y="4125551"/>
            <a:ext cx="4657852" cy="651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338866" y="3441356"/>
            <a:ext cx="25931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5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258</TotalTime>
  <Words>339</Words>
  <Application>Microsoft Office PowerPoint</Application>
  <PresentationFormat>On-screen Show (4:3)</PresentationFormat>
  <Paragraphs>55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Urban</vt:lpstr>
      <vt:lpstr>การแยกประเภทเอกสารประกอบการสอนกับ ข้อสอบโดยใช้ CNN</vt:lpstr>
      <vt:lpstr>PowerPoint Presentation</vt:lpstr>
      <vt:lpstr>ขอบเขตของโครงงาน </vt:lpstr>
      <vt:lpstr>ตัวอย่างหน้าปกข้อสอบตามแบบฟอร์มของมหาวิทยาลัย</vt:lpstr>
      <vt:lpstr>ตัวอย่างเอกสารประกอบการสอน</vt:lpstr>
      <vt:lpstr>ขั้นตอนการทำงาน</vt:lpstr>
      <vt:lpstr>ขั้นตอนการทำงานของโมเดล</vt:lpstr>
      <vt:lpstr>การแปลงไฟล์ PDF หน้าแรกให้เป็นรูปภาพ</vt:lpstr>
      <vt:lpstr>PowerPoint Presentation</vt:lpstr>
      <vt:lpstr>โครงสร้างของโมเดล</vt:lpstr>
      <vt:lpstr>PowerPoint Presentation</vt:lpstr>
      <vt:lpstr>ผลการทดสอบ</vt:lpstr>
      <vt:lpstr>ภาพตัวอย่างการทดสอบ</vt:lpstr>
      <vt:lpstr>PowerPoint Presentation</vt:lpstr>
      <vt:lpstr>ตัวอย่างผลการทดสอบที่ผิดพลาด</vt:lpstr>
      <vt:lpstr>ปัญหาของโครงงาน</vt:lpstr>
      <vt:lpstr>ปัญหาของโครงงาน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Classification by Image Processing and Machine Learning</dc:title>
  <dc:creator>Windows User</dc:creator>
  <cp:lastModifiedBy>Windows User</cp:lastModifiedBy>
  <cp:revision>33</cp:revision>
  <dcterms:created xsi:type="dcterms:W3CDTF">2018-10-24T14:03:32Z</dcterms:created>
  <dcterms:modified xsi:type="dcterms:W3CDTF">2018-11-30T09:30:40Z</dcterms:modified>
</cp:coreProperties>
</file>